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4" r:id="rId2"/>
    <p:sldId id="313" r:id="rId3"/>
    <p:sldId id="285" r:id="rId4"/>
    <p:sldId id="288" r:id="rId5"/>
    <p:sldId id="287" r:id="rId6"/>
    <p:sldId id="312" r:id="rId7"/>
    <p:sldId id="290" r:id="rId8"/>
    <p:sldId id="316" r:id="rId9"/>
    <p:sldId id="317" r:id="rId10"/>
    <p:sldId id="318" r:id="rId11"/>
    <p:sldId id="314" r:id="rId12"/>
    <p:sldId id="291" r:id="rId13"/>
    <p:sldId id="256" r:id="rId14"/>
    <p:sldId id="257" r:id="rId15"/>
    <p:sldId id="258" r:id="rId16"/>
    <p:sldId id="296" r:id="rId17"/>
    <p:sldId id="306" r:id="rId18"/>
    <p:sldId id="307" r:id="rId19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2" autoAdjust="0"/>
    <p:restoredTop sz="88683" autoAdjust="0"/>
  </p:normalViewPr>
  <p:slideViewPr>
    <p:cSldViewPr>
      <p:cViewPr varScale="1">
        <p:scale>
          <a:sx n="51" d="100"/>
          <a:sy n="51" d="100"/>
        </p:scale>
        <p:origin x="1474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714965-61B5-4309-8F47-B03C91FE6A31}" type="datetimeFigureOut">
              <a:rPr lang="ru-RU" smtClean="0"/>
              <a:t>18.04.2020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04D06-209B-4C25-BAC4-BF79C21629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06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04D06-209B-4C25-BAC4-BF79C216295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626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04D06-209B-4C25-BAC4-BF79C216295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670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2129" y="-113537"/>
            <a:ext cx="8079740" cy="19773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1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4065" y="2744190"/>
            <a:ext cx="7654925" cy="36150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066800"/>
            <a:ext cx="8153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МЕТОДИЧЕСКОЕ СОПРОВОЖДЕНИЕ ПОДГОТОВКИ К ВСЕРОССИЙСКИМ ПРОВЕРОЧНЫМ РАБОТАМ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50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" y="1258907"/>
            <a:ext cx="89535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9. Общайтесь с коллегами</a:t>
            </a:r>
            <a:r>
              <a:rPr lang="ru-RU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Используйте ресурсы профессионального сообщества. Знакомьтесь с опытом коллег, их идеями и разработками, применяйте их на практике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Обсуждайте с учащимися важность здорового образа жизни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(Хороший сон и правильное питание, умение сосредоточиться и расслабиться после напряженного выполнения заданий вносят значительный вклад в успех на проверочной работе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11. Поддерживайте </a:t>
            </a:r>
            <a:r>
              <a:rPr lang="ru-RU" sz="2800" b="1" dirty="0" err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внеучебные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интересы учащихся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(Личное пространство, не связанное с учебой, дает возможность переключаться на другие виды деятельности и в конечном итоге быть более эффективными при подготовке к ВПР).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12. Общайтесь с родителями и привлекайте их на свою сторону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всегда беспокоятся за своих детей и берут на себя больше ответственности за их успех на проверочной работе. Обсуждайте с ними вопросы создания комфортной учебной среды для учащегося дома, организации режима сна и питания ребенка, их тревоги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заботы).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304800"/>
            <a:ext cx="861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помочь учащимся подготовиться к ВПР?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(рекомендации для учителей) </a:t>
            </a:r>
          </a:p>
        </p:txBody>
      </p:sp>
    </p:spTree>
    <p:extLst>
      <p:ext uri="{BB962C8B-B14F-4D97-AF65-F5344CB8AC3E}">
        <p14:creationId xmlns:p14="http://schemas.microsoft.com/office/powerpoint/2010/main" val="1754743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2000"/>
            <a:ext cx="9144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Выписать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перечень планируемых результатов по предмету (русский язык,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математика).</a:t>
            </a:r>
          </a:p>
          <a:p>
            <a:pPr marL="457200" indent="-457200">
              <a:buAutoNum type="arabicPeriod" startAt="2"/>
            </a:pP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Подобрать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несколько заданий для проверки того, насколько усвоен каждый из этих предметов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AutoNum type="arabicPeriod" startAt="2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Провести повторение по разделам учебной предметной программы.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Выполнить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несколько проверочных работ на все разделы программы, вместе обсуждать возможные стратегии выполнения работы, особенности формулировок заданий и т.д. </a:t>
            </a:r>
            <a:endParaRPr lang="ru-RU" sz="28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Вести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учет выявленных пробелов для адресной помощи в ликвидации слабых сторон обучающихся.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38400" y="304800"/>
            <a:ext cx="4948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подготовки к ВПР </a:t>
            </a:r>
          </a:p>
        </p:txBody>
      </p:sp>
    </p:spTree>
    <p:extLst>
      <p:ext uri="{BB962C8B-B14F-4D97-AF65-F5344CB8AC3E}">
        <p14:creationId xmlns:p14="http://schemas.microsoft.com/office/powerpoint/2010/main" val="1611818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228601"/>
            <a:ext cx="8915399" cy="5804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</a:pPr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даст родителям участие ребёнка в этой работе? </a:t>
            </a:r>
            <a:endParaRPr lang="en-US" sz="2800" b="1" dirty="0">
              <a:solidFill>
                <a:srgbClr val="00206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algn="just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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Объективную оценку уровня учебных достижений ребёнка. </a:t>
            </a:r>
            <a:endParaRPr lang="en-US" sz="28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  <a:buFont typeface="Symbol" panose="05050102010706020507" pitchFamily="18" charset="2"/>
              <a:buChar char="¨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существующих проблем в усвоении основной образовательной программы по предмету. </a:t>
            </a:r>
            <a:endParaRPr lang="en-US" sz="28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  <a:buFont typeface="Symbol" panose="05050102010706020507" pitchFamily="18" charset="2"/>
              <a:buChar char="¨"/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принять участие в построении индивидуальной образовательной траектории ребёнка. </a:t>
            </a:r>
            <a:endParaRPr lang="en-US" sz="28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  <a:buFont typeface="Symbol" panose="05050102010706020507" pitchFamily="18" charset="2"/>
              <a:buChar char="¨"/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Могут ли быть негативные последствия для ребёнка и школы? </a:t>
            </a:r>
          </a:p>
          <a:p>
            <a:pPr marL="285750" indent="-285750" algn="ctr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  <a:buFont typeface="Symbol" panose="05050102010706020507" pitchFamily="18" charset="2"/>
              <a:buChar char="¨"/>
            </a:pPr>
            <a:r>
              <a:rPr lang="ru-RU" sz="28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Нет, работа носит мониторинговый характер!</a:t>
            </a:r>
            <a:endParaRPr lang="ru-RU" sz="28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612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33400" y="1447800"/>
            <a:ext cx="8120380" cy="2404745"/>
          </a:xfrm>
          <a:prstGeom prst="rect">
            <a:avLst/>
          </a:prstGeom>
        </p:spPr>
        <p:txBody>
          <a:bodyPr vert="horz" wrap="square" lIns="0" tIns="196215" rIns="0" bIns="0" rtlCol="0">
            <a:spAutoFit/>
          </a:bodyPr>
          <a:lstStyle/>
          <a:p>
            <a:pPr marL="457200">
              <a:lnSpc>
                <a:spcPct val="100000"/>
              </a:lnSpc>
              <a:spcBef>
                <a:spcPts val="1545"/>
              </a:spcBef>
            </a:pPr>
            <a:r>
              <a:rPr sz="4000" i="0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sz="4000" i="0" spc="-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4000" i="0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i="0" spc="-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инструментарий</a:t>
            </a:r>
            <a:endParaRPr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marR="5080" algn="ctr">
              <a:lnSpc>
                <a:spcPct val="130000"/>
              </a:lnSpc>
            </a:pPr>
            <a:r>
              <a:rPr sz="4000" i="0" spc="-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исследований: общее, отличия,  </a:t>
            </a:r>
            <a:r>
              <a:rPr sz="4000" i="0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сопоставимость</a:t>
            </a:r>
            <a:r>
              <a:rPr sz="4000" i="0" spc="5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i="0" spc="-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результатов</a:t>
            </a:r>
            <a:endParaRPr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2129" y="-113537"/>
            <a:ext cx="8079740" cy="1064393"/>
          </a:xfrm>
          <a:prstGeom prst="rect">
            <a:avLst/>
          </a:prstGeom>
        </p:spPr>
        <p:txBody>
          <a:bodyPr vert="horz" wrap="square" lIns="0" tIns="78739" rIns="0" bIns="0" rtlCol="0">
            <a:spAutoFit/>
          </a:bodyPr>
          <a:lstStyle/>
          <a:p>
            <a:pPr marL="6350" algn="ctr">
              <a:lnSpc>
                <a:spcPct val="100000"/>
              </a:lnSpc>
              <a:spcBef>
                <a:spcPts val="100"/>
              </a:spcBef>
            </a:pPr>
            <a:r>
              <a:rPr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Общее в методике</a:t>
            </a:r>
            <a:r>
              <a:rPr sz="3200" i="1" spc="-6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" algn="ctr">
              <a:lnSpc>
                <a:spcPct val="100000"/>
              </a:lnSpc>
            </a:pPr>
            <a:r>
              <a:rPr sz="3200" i="1" spc="-5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инструментарии</a:t>
            </a:r>
            <a:r>
              <a:rPr sz="3200" i="1" spc="-8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проверочных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928242"/>
            <a:ext cx="8014970" cy="47557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31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основаны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3200" b="1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системно-деятельностном,</a:t>
            </a:r>
            <a:endParaRPr sz="3200" b="1" dirty="0">
              <a:latin typeface="Times New Roman" pitchFamily="18" charset="0"/>
              <a:cs typeface="Times New Roman" pitchFamily="18" charset="0"/>
            </a:endParaRPr>
          </a:p>
          <a:p>
            <a:pPr marL="355600" marR="1631950">
              <a:lnSpc>
                <a:spcPct val="100000"/>
              </a:lnSpc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компетентностном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и уровневом  подходах,</a:t>
            </a:r>
          </a:p>
          <a:p>
            <a:pPr marL="468630" indent="-455930">
              <a:lnSpc>
                <a:spcPct val="100000"/>
              </a:lnSpc>
              <a:spcBef>
                <a:spcPts val="765"/>
              </a:spcBef>
              <a:buChar char="•"/>
              <a:tabLst>
                <a:tab pos="467995" algn="l"/>
                <a:tab pos="469265" algn="l"/>
              </a:tabLst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соответствие</a:t>
            </a:r>
            <a:r>
              <a:rPr sz="3200" b="1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ФГОС;</a:t>
            </a:r>
            <a:endParaRPr sz="32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4650" b="1" dirty="0">
              <a:latin typeface="Times New Roman" pitchFamily="18" charset="0"/>
              <a:cs typeface="Times New Roman" pitchFamily="18" charset="0"/>
            </a:endParaRPr>
          </a:p>
          <a:p>
            <a:pPr marL="355600" marR="107061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latin typeface="Times New Roman" pitchFamily="18" charset="0"/>
                <a:cs typeface="Times New Roman" pitchFamily="18" charset="0"/>
              </a:rPr>
              <a:t>соответствие отечественным 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традициям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преподавания</a:t>
            </a:r>
            <a:r>
              <a:rPr sz="3200" b="1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учебных  предметов;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-381000"/>
            <a:ext cx="8079740" cy="1449499"/>
          </a:xfrm>
          <a:prstGeom prst="rect">
            <a:avLst/>
          </a:prstGeom>
        </p:spPr>
        <p:txBody>
          <a:bodyPr vert="horz" wrap="square" lIns="0" tIns="460121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Общее в методике</a:t>
            </a:r>
            <a:r>
              <a:rPr sz="3200" i="0" spc="-6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marL="12700" algn="ctr">
              <a:lnSpc>
                <a:spcPct val="100000"/>
              </a:lnSpc>
            </a:pP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инструментарии проверочных</a:t>
            </a:r>
            <a:r>
              <a:rPr sz="3200" i="0" spc="-9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i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21663"/>
            <a:ext cx="8011795" cy="465063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1632585" indent="-342900" algn="just">
              <a:lnSpc>
                <a:spcPct val="100000"/>
              </a:lnSpc>
              <a:spcBef>
                <a:spcPts val="10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latin typeface="Times New Roman" pitchFamily="18" charset="0"/>
                <a:cs typeface="Times New Roman" pitchFamily="18" charset="0"/>
              </a:rPr>
              <a:t>учет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национально-культурной</a:t>
            </a:r>
            <a:r>
              <a:rPr sz="3200" b="1" spc="-1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и  </a:t>
            </a:r>
            <a:r>
              <a:rPr sz="3200" b="1" dirty="0" err="1">
                <a:latin typeface="Times New Roman" pitchFamily="18" charset="0"/>
                <a:cs typeface="Times New Roman" pitchFamily="18" charset="0"/>
              </a:rPr>
              <a:t>языковой</a:t>
            </a:r>
            <a:r>
              <a:rPr sz="3200" b="1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 err="1" smtClean="0">
                <a:latin typeface="Times New Roman" pitchFamily="18" charset="0"/>
                <a:cs typeface="Times New Roman" pitchFamily="18" charset="0"/>
              </a:rPr>
              <a:t>специфики</a:t>
            </a:r>
            <a:r>
              <a:rPr lang="ru-RU" sz="3200" b="1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</a:pPr>
            <a:r>
              <a:rPr sz="3200" b="1" spc="-5" dirty="0" err="1" smtClean="0">
                <a:latin typeface="Times New Roman" pitchFamily="18" charset="0"/>
                <a:cs typeface="Times New Roman" pitchFamily="18" charset="0"/>
              </a:rPr>
              <a:t>многонационального</a:t>
            </a:r>
            <a:r>
              <a:rPr sz="3200" b="1" spc="-4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 err="1" smtClean="0">
                <a:latin typeface="Times New Roman" pitchFamily="18" charset="0"/>
                <a:cs typeface="Times New Roman" pitchFamily="18" charset="0"/>
              </a:rPr>
              <a:t>российского</a:t>
            </a:r>
            <a:endParaRPr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</a:pPr>
            <a:r>
              <a:rPr sz="3200" b="1" spc="-5" dirty="0" err="1" smtClean="0">
                <a:latin typeface="Times New Roman" pitchFamily="18" charset="0"/>
                <a:cs typeface="Times New Roman" pitchFamily="18" charset="0"/>
              </a:rPr>
              <a:t>общества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;</a:t>
            </a:r>
            <a:endParaRPr sz="3200" b="1" dirty="0">
              <a:latin typeface="Times New Roman" pitchFamily="18" charset="0"/>
              <a:cs typeface="Times New Roman" pitchFamily="18" charset="0"/>
            </a:endParaRPr>
          </a:p>
          <a:p>
            <a:pPr marL="355600" indent="-342900" algn="just">
              <a:lnSpc>
                <a:spcPct val="100000"/>
              </a:lnSpc>
              <a:spcBef>
                <a:spcPts val="76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отбор для </a:t>
            </a:r>
            <a:r>
              <a:rPr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контроля </a:t>
            </a: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наиболее</a:t>
            </a:r>
            <a:r>
              <a:rPr sz="3200" b="1" spc="-6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значимых</a:t>
            </a:r>
            <a:endParaRPr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algn="just">
              <a:lnSpc>
                <a:spcPct val="100000"/>
              </a:lnSpc>
            </a:pP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аспектов </a:t>
            </a:r>
            <a:r>
              <a:rPr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подготовки</a:t>
            </a:r>
            <a:r>
              <a:rPr sz="3200" b="1" spc="-5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sz="32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повседневной</a:t>
            </a:r>
            <a:r>
              <a:rPr sz="3200" b="1" spc="-5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жизни, </a:t>
            </a:r>
            <a:r>
              <a:rPr sz="3200" b="1" dirty="0" err="1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3200" b="1" spc="-5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продолжения</a:t>
            </a:r>
            <a:r>
              <a:rPr lang="ru-RU" sz="32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spc="-5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sz="3200" b="1" spc="-5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sz="32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55600" marR="1579245" indent="-342900" algn="just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использование ряда заданий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из  </a:t>
            </a:r>
            <a:r>
              <a:rPr sz="3200" b="1" spc="-5" dirty="0">
                <a:latin typeface="Times New Roman" pitchFamily="18" charset="0"/>
                <a:cs typeface="Times New Roman" pitchFamily="18" charset="0"/>
              </a:rPr>
              <a:t>открытого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банка</a:t>
            </a:r>
            <a:r>
              <a:rPr sz="3200" b="1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b="1" dirty="0">
                <a:latin typeface="Times New Roman" pitchFamily="18" charset="0"/>
                <a:cs typeface="Times New Roman" pitchFamily="18" charset="0"/>
              </a:rPr>
              <a:t>(НИКО</a:t>
            </a:r>
            <a:r>
              <a:rPr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990600"/>
            <a:ext cx="81534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рамках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ВПР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наряду с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предметными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результатами обучения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 оцениваются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также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метапредметные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результаты,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том числе уровень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сформированности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универсальных учебных действий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(УУД)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овладения </a:t>
            </a:r>
            <a:r>
              <a:rPr lang="ru-RU" sz="32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межпредметными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понятиями.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182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054" y="108602"/>
            <a:ext cx="7991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Проблемы, возникающие при подготовке к ВПР и пути их решения</a:t>
            </a:r>
            <a:endParaRPr lang="ru-RU" sz="2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7150" y="1586901"/>
            <a:ext cx="81458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участниками ВПР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содержанию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объему работы, времени, отведенному на выполнение требований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оформлению работы учащихся на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бланках.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32056" y="1158358"/>
            <a:ext cx="36113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Организационно-технические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90799" y="2715070"/>
            <a:ext cx="3768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Организационно-методические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3054" y="3158504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Недостаточный уровень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профессиональной компетенции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учителей в области формирования и достижения предметных и </a:t>
            </a:r>
            <a:r>
              <a:rPr lang="ru-RU" sz="2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метапредметных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результатов; </a:t>
            </a:r>
          </a:p>
          <a:p>
            <a:pPr algn="just"/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использования практико-ориентированных заданий для формирования практических навыков учащихся и для диагностики их результатов.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76554" y="4898580"/>
            <a:ext cx="5715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 формирования у учащихся </a:t>
            </a:r>
            <a:r>
              <a:rPr lang="ru-RU" sz="2000" b="1" i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метапредметных</a:t>
            </a:r>
            <a:r>
              <a:rPr lang="ru-RU" sz="20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результатов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7151" y="5867400"/>
            <a:ext cx="81458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Недостаточная </a:t>
            </a:r>
            <a:r>
              <a:rPr lang="ru-RU" sz="2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сформированность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регулятивных, коммуникативных и познавательных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умений учащихся.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51776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304800"/>
            <a:ext cx="6553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 формирования у учащихся предметных результатов  по русскому языку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975710"/>
            <a:ext cx="838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Недостаточный уровень </a:t>
            </a:r>
            <a:r>
              <a:rPr lang="ru-RU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сформированности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групп предметных умений по русскому языку, в особенности умения: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распознавать и определять части речи и их грамматические признаки;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определять основную мысль текста;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соблюдать нормы письменного построения предложений и словоупотребления;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определять состав слов и др.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2967335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Проблемы формирования у учащихся предметных результатов </a:t>
            </a:r>
            <a:endParaRPr lang="ru-RU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математике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3580388"/>
            <a:ext cx="8839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Недостаточный уровень </a:t>
            </a:r>
            <a:r>
              <a:rPr lang="ru-RU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сформированности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групп предметных умений по математике, в особенности умения: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строить геометрические фигуры, в том числе прямоугольник по заданной площади;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выполнять арифметические действия с величинами;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планировать ход решения текстовой задачи, анализировать ответ к задаче с точки зрения его реальности, решать нестандартных логические задачи и др.</a:t>
            </a:r>
            <a:endParaRPr lang="ru-RU" sz="16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Недостаточный уровень развития алгоритмических и эвристических приемов умственной деятельности, а также умений интерпретировать информацию, полученную при проведении несложных исследований (объяснять, сравнивать и обобщать данные, делать выводы и прогнозы)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19782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221" y="304800"/>
            <a:ext cx="9067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Проведение ВПР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направлено на обеспечение единства образовательного пространства Российской Федерации и поддержки введения Федерального образовательного стандарта за счет предоставления образовательным организациям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единых материалов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единых критериев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оценивания учебных достижений.</a:t>
            </a:r>
          </a:p>
        </p:txBody>
      </p:sp>
    </p:spTree>
    <p:extLst>
      <p:ext uri="{BB962C8B-B14F-4D97-AF65-F5344CB8AC3E}">
        <p14:creationId xmlns:p14="http://schemas.microsoft.com/office/powerpoint/2010/main" val="103605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533400"/>
            <a:ext cx="8686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Всероссийские проверочные работы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работы для обучающихся разных классов по отдельным предметам, которые проводятся по итогам учебного года с целью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совершенствования образовательных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программ, а также для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индивидуальной работы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учащимися по устранению имеющихся пробелов в знаниях.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во Всероссийских проверочных работах для обучающихся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4-х, 5-х, 6-х, 7-х, 8-х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является обязательным. 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– 11-х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школы.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93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203" y="304800"/>
            <a:ext cx="8839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Всё о Всероссийских проверочных работах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ВПР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новые технологии, которые обеспечивают единую работу учащихся всех школ страны, и единая система проведения, оценки и подхода к формированию заданий.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 проходят при соблюдении правил: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Федеральной службой образования каждому предмету отведен определенный день;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Для выполнения заданий по каждой дисциплине ученикам отводится 45 минут.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Запрещено использовать при выполнении заданий справочные материалы и словари (исключение - использование черновика).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Всероссийских проверочных работ</a:t>
            </a:r>
            <a:r>
              <a:rPr lang="en-US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объявляются в течение 2 недель. Оценки уровня знаний учеников конкретной школы, класса будут находиться в открытом доступе.</a:t>
            </a:r>
            <a:endParaRPr lang="ru-RU" sz="2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234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9400" y="381000"/>
            <a:ext cx="3657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дают ВПР?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838200"/>
            <a:ext cx="8534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Минобрнауки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утверждают, что ежегодное тестирование в результате позволит: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дать ученикам хорошую психологическую подготовку к экзаменам в 11-м и 9-м классах (ГИА и ЕГЭ);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проверить объем и качество знаний, полученных в течение учебного года;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ВПР заставят школьников систематически заниматься на протяжении всего учебного процесса, а не только в выпускных классах;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будут видны недостатки учебной программы по экзаменационным дисциплинам;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родителям будет понятна общая картина знаний ученика;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	ВПР помогут усовершенствовать региональную систему образования.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856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04800"/>
            <a:ext cx="838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могут использоваться результаты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ВПР?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Для обучающихся и их родителей ВПР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полезны для определения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уровня их подготовки,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выявления проблемных зон, планирования индивидуальной образовательной траектории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Для школы ВПР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является инструментом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самодиагностики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основой для проведения регулярной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методической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9918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85800"/>
            <a:ext cx="8610600" cy="5153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Bef>
                <a:spcPts val="200"/>
              </a:spcBef>
              <a:spcAft>
                <a:spcPts val="75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школьнику подготовиться к ВПР?</a:t>
            </a:r>
          </a:p>
          <a:p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не должны передавать ребенку свои волнения и страхи за результат проверочных работ, поскольку ВПР — это те же 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контрольные работы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которые ученики и прежде выполняли в конце учебного года.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лавная задача родителей 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убедить ребенка, что если не запускать учебу на протяжении всего учебного года, то не будет проблем с подготовкой к ВПР. 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910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874931"/>
            <a:ext cx="89916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Составьте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план подготовки по вашему предмету и расскажите о нем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учащимся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Составленный в начале года план-график, который максимально учитывает все события школьной жизни, праздники и мероприятия, позволит заранее спланировать объем и сроки изучения учебного материала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Важно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дать учащимся информацию о графике работы на год, регулярно обращая их внимание на то, какая часть материала уже пройдена, а какую еще осталось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пройти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Дайте </a:t>
            </a:r>
            <a:r>
              <a:rPr lang="ru-RU" sz="2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учащимся возможность оценить их достижения в </a:t>
            </a: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учебе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Обсуждая с учащимися пройденный материал, делайте акцент на том, что им удалось изучить и что у них получается хорошо. Ставьте перед ними достижимые краткосрочные учебные цели и показывайте, как достижение этих целей отражается на долгосрочном графике подготовки к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514350" indent="-514350" algn="just">
              <a:buFontTx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говорите с учащимися о ВПР слишком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Регулярно проводите короткие демонстрационные работы в течение года вместо серии больших контрольных работ за месяц до ВПР. Обсуждайте основные вопросы и инструкции, касающиеся ВПР. Даже если работа в классе связана с ВПР, не заостряйте на ни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внимание).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Используйте </a:t>
            </a:r>
            <a:r>
              <a:rPr lang="ru-RU" sz="2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при изучении учебного материала различные педагогические технологии, методы и </a:t>
            </a: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приемы </a:t>
            </a:r>
            <a:r>
              <a:rPr lang="ru-RU" sz="1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Учебный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материал должен быть разнообразен: плакаты, интеллект-карты, презентации, ролевые игры, проекты, творческие задачи. Использование различных методов позволяет усваивать материал ученикам с различными особенностями восприятия информации. Учащиеся иногда могут считать предмет скучным, но большинство из них положительно воспримет учебный материал на альтернативных носителях информации, например на собственном сайте или в группе в одной из социальных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сетей).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286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помочь учащимся подготовиться к ВПР?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(рекомендации для учителей) </a:t>
            </a:r>
          </a:p>
        </p:txBody>
      </p:sp>
    </p:spTree>
    <p:extLst>
      <p:ext uri="{BB962C8B-B14F-4D97-AF65-F5344CB8AC3E}">
        <p14:creationId xmlns:p14="http://schemas.microsoft.com/office/powerpoint/2010/main" val="3051663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966973"/>
            <a:ext cx="8915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«Скажи мне - и я забуду, учи меня - и я могу запомнить, вовлекай меня - и я научусь» (Б. Франклин)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 время изучения материала важно, чтобы учащиеся принимали активное самостоятельное участие в его изучении - готовили совместные проекты и презентации в классе и по группам, обучали и проверяли друг друга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6. Научите </a:t>
            </a:r>
            <a:r>
              <a: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учащихся работать с критериями оценки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заданий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Покажите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простой пример демонстрационного задания и разберите подробно, как оно будет оцениваться. Понимая критерии оценки, учащимся будет легче понять, как выполнить то или иное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Не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показывайте страха и беспокойства по поводу предстоящих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ВПР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безусловно, событие, которое вызывает стресс у всех его участников: учащихся, родителей, учителей, администрации образовательной организации. Негативные эмоции заразительны. Покажите на собственном примере, как можно справиться с переживаниями, чувствами и ими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управлять).</a:t>
            </a:r>
            <a:endParaRPr lang="ru-RU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8. Хвалите </a:t>
            </a:r>
            <a:r>
              <a: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своих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учеников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учащемуся важно опираться на свои сильные стороны и чувствовать себя уверенно на предстоящих проверочных работах. Однако похвала должна быть искренней и по существу. Убедитесь, что ваши ученики имеют реалистичные цели в отношении предстоящих проверочных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работ).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0"/>
            <a:ext cx="8458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помочь учащимся подготовиться к ВПР?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(рекомендации для учителей) </a:t>
            </a:r>
          </a:p>
        </p:txBody>
      </p:sp>
    </p:spTree>
    <p:extLst>
      <p:ext uri="{BB962C8B-B14F-4D97-AF65-F5344CB8AC3E}">
        <p14:creationId xmlns:p14="http://schemas.microsoft.com/office/powerpoint/2010/main" val="2150878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1035</Words>
  <Application>Microsoft Office PowerPoint</Application>
  <PresentationFormat>Экран (4:3)</PresentationFormat>
  <Paragraphs>99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Symbol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Методика и инструментарий исследований: общее, отличия,  сопоставимость результатов</vt:lpstr>
      <vt:lpstr>Общее в методике и инструментарии проверочныхработ:</vt:lpstr>
      <vt:lpstr>Общее в методике и инструментарии проверочных работ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Проектные технологии</dc:title>
  <dc:creator>Димон</dc:creator>
  <cp:lastModifiedBy>www</cp:lastModifiedBy>
  <cp:revision>79</cp:revision>
  <dcterms:created xsi:type="dcterms:W3CDTF">2017-10-16T13:36:11Z</dcterms:created>
  <dcterms:modified xsi:type="dcterms:W3CDTF">2020-04-18T07:47:14Z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2016-04-12T00:00:00Z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2017-10-16T00:00:00Z</vt:filetime>
  </property>
</Properties>
</file>